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embeddedFontLst>
    <p:embeddedFont>
      <p:font typeface="Comic Sans MS" panose="030F0702030302020204" pitchFamily="66" charset="0"/>
      <p:regular r:id="rId35"/>
      <p:bold r:id="rId36"/>
      <p:italic r:id="rId37"/>
      <p:boldItalic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Montserrat Black" panose="020B0604020202020204" charset="0"/>
      <p:bold r:id="rId47"/>
      <p:italic r:id="rId48"/>
      <p:bold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9002" autoAdjust="0"/>
  </p:normalViewPr>
  <p:slideViewPr>
    <p:cSldViewPr snapToGrid="0">
      <p:cViewPr varScale="1">
        <p:scale>
          <a:sx n="91" d="100"/>
          <a:sy n="91" d="100"/>
        </p:scale>
        <p:origin x="13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Auditoria" TargetMode="External"/><Relationship Id="rId3" Type="http://schemas.openxmlformats.org/officeDocument/2006/relationships/hyperlink" Target="https://pt.wikipedia.org/wiki/Cliente" TargetMode="External"/><Relationship Id="rId7" Type="http://schemas.openxmlformats.org/officeDocument/2006/relationships/hyperlink" Target="https://pt.wikipedia.org/wiki/Servi%C3%A7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cesso" TargetMode="External"/><Relationship Id="rId5" Type="http://schemas.openxmlformats.org/officeDocument/2006/relationships/hyperlink" Target="https://pt.wikipedia.org/wiki/Produto" TargetMode="External"/><Relationship Id="rId4" Type="http://schemas.openxmlformats.org/officeDocument/2006/relationships/hyperlink" Target="https://pt.wikipedia.org/wiki/Materi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“Se os dados não estão disponíveis num formato aberto 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/>
              <a:t>, eles não podem ser reutilizados.” (David Eaves/Opendata Charter - principles)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Adoção de um padrão para documentação dos dados que permita uma verificação/validação automatizável se os dados estão em conformidade com o especificado; especificado num formato json, facilmente compartilhado e que permite interpretação automática por máquina e reuso de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O atrito ou “fricção” ocorre quando os consumidores gastam tempo e recursos demais apenas para poder entender e trabalhar com os dados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- facilita a publicação dos conjuntos de dados produzidos pelos órgãos ou entidades públicas em um único repositório, com visibilidade e facilidade de acesso (*qualidade);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propicia aprendizado mútuo, </a:t>
            </a:r>
            <a:r>
              <a:rPr lang="pt-BR" sz="1200" i="1">
                <a:solidFill>
                  <a:srgbClr val="172B4D"/>
                </a:solidFill>
              </a:rPr>
              <a:t>data literacy</a:t>
            </a:r>
            <a:r>
              <a:rPr lang="pt-BR" sz="120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04" name="Google Shape;2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e490e3ad_0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ede490e3ad_0_3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14" name="Google Shape;214;gede490e3ad_0_3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e490e3ad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ede490e3ad_0_3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26" name="Google Shape;226;gede490e3ad_0_3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/>
              <a:t>art. 8º § 3º, IV</a:t>
            </a:r>
            <a:r>
              <a:rPr lang="pt-BR" u="sng">
                <a:solidFill>
                  <a:schemeClr val="hlink"/>
                </a:solidFill>
                <a:hlinkClick r:id="rId3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Descrever as características básicas do conjunto de dados (nome, título, descrição, tipo, variáveis, padrões de valores, licença, autor, organização, etc).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- ex. trecho do dicionário de dados (schema) do conjunto de compras emergenciais COVID-19, em formato json</a:t>
            </a:r>
            <a:endParaRPr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integra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 padronização do formato de datas; inclusão de colunas para padronização do layout dos arquivos.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ex: inadequações planilha remuneração:</a:t>
            </a:r>
            <a:br>
              <a:rPr lang="pt-BR"/>
            </a:b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 do SD 1 CL segunda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Valores zero, vazios e sim na terceira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CBMMG abreviado e outros por extenso na quinta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Formatos de número para carga horária, remuneração e data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resguardar informações que tenham restrição de acesso, em atendimento à LAI (Capítulo IV) e à LGPD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Substituir, omitir, anonimizar caracteres, textos e dados, que contenham informações sensíveis e/ou restritas (conhecimento recente, em construção conjunta)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 - ex.: consultas despesa/restos a pagar de prêmios lotéricos para pessoa física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https://github.com/transparencia-mg/especificacoes-portal-transparencia/blob/master/espec001_anonimizacao-cpf/anonimizacao-cpf-homologa-layout.md#m%C3%A9todo-de-anonimiza%C3%A7%C3%A3o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íntegra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Comparar se os dados de cada variável espelham fielmente a descrição contida no respectivo dicionário de dados.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ex: https://repository.frictionlessdata.io/report/?user=dados-mg&amp;repo=datapackage-reprex&amp;flow=frictionless&amp;run=1186984211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controle da versão DO CONJUNTO DE DADOS em si precede a publicação, pois o número da versão corrente é informação necessária para o pacote realizar upload automatizado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atender ao art. 8º parágrafo terceiro, inciso segundo e terceiro da LAI (Lei de Acesso à Informação).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Realizar upload dos dados na plataforma CKAN (Comprehensive Knowledge Archive Network).</a:t>
            </a:r>
            <a:r>
              <a:rPr lang="pt-BR"/>
              <a:t>  e atribuir licença aberta que permita sua reutilização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Atentar para explicação de não-proprietário e legível por máquina – exemplos: pdf e csv (word e excel – proprietários)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Estruturado e legível por máquina: formato padrão preestabelecido (p. ex. tabular) e passível de ser lido e interpretado (‘parseado’) por scripts/códigos/programas de forma automática, p. ex. csv, json (pdf não é)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excel no lugar de imagem escaneada.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excel.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/>
              <a:t>D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privilegiando csv para os dados e json para os metadados</a:t>
            </a: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Slide omitido da apresentação, para ser utilizado somente em caso de dúvida pontual/específica sobre algum formato – exemplos de formatos adequados já foram exemplificados no slide 4 e comentados no slide 7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Esclarecimento .xlsx (caso haja dúvida): especificação do formato é divulgada, mas Microsoft não usa a mesma no Excel</a:t>
            </a:r>
            <a:endParaRPr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CONCEITOS: qualidade – ISSO 9000 – vide https://en.wikipedia.org/wiki/ISO_9000 e https://www.iso.org/standard/45481.html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qualidade segundo a ISSO (caso haja alguma pergunta): https://pt.wikipedia.org/wiki/ISO_9000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medida de atendimento a expectativas, dada por um conjunto de características intrínsecas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 família de normas estabelece requisitos que auxiliam a melhoria dos processos internos, a maior capacitação dos colaboradores, o monitoramento do ambiente de trabalho, a verificação da satisfação dos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clientes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colaboradores e fornecedores, num processo contínuo de melhoria do sistema de gestão da qualidade. Aplicam-se a campos tão distintos quanto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materiais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produtos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processos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serviços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adoção das normas ISO é vantajosa para as organizações uma vez que lhes confere maior organização, produtividade e credibilidade - elementos facilmente identificáveis pelos clientes -, aumentando a sua competitividade nos mercados nacional e internacional. Os processos organizacionais necessitam ser verificados através de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auditorias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externas independentes.”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.br/traducoes/DWBP-pt-br/#metadata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3c.br/traducoes/DWBP-pt-br/#meta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ronavirus-mg.com.br/" TargetMode="External"/><Relationship Id="rId4" Type="http://schemas.openxmlformats.org/officeDocument/2006/relationships/hyperlink" Target="http://dados.recife.pe.gov.br/ap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700" y="3056425"/>
            <a:ext cx="7562699" cy="311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11627" y="3660575"/>
            <a:ext cx="7843748" cy="2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09" name="Google Shape;209;p1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0" y="1553875"/>
            <a:ext cx="4496700" cy="17220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e490e3ad_0_3852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gede490e3ad_0_3852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18" name="Google Shape;218;gede490e3ad_0_3852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ede490e3ad_0_3852"/>
          <p:cNvSpPr/>
          <p:nvPr/>
        </p:nvSpPr>
        <p:spPr>
          <a:xfrm>
            <a:off x="2707525" y="1553875"/>
            <a:ext cx="44967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0" name="Google Shape;220;gede490e3ad_0_3852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1" name="Google Shape;221;gede490e3ad_0_3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975" y="3691175"/>
            <a:ext cx="4658775" cy="2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ede490e3ad_0_3852"/>
          <p:cNvSpPr txBox="1"/>
          <p:nvPr/>
        </p:nvSpPr>
        <p:spPr>
          <a:xfrm>
            <a:off x="347170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e490e3ad_0_386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gede490e3ad_0_386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30" name="Google Shape;230;gede490e3ad_0_386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ede490e3ad_0_386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2" name="Google Shape;232;gede490e3ad_0_3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225" y="3852050"/>
            <a:ext cx="4514300" cy="24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de490e3ad_0_3865"/>
          <p:cNvSpPr/>
          <p:nvPr/>
        </p:nvSpPr>
        <p:spPr>
          <a:xfrm>
            <a:off x="5847425" y="1553875"/>
            <a:ext cx="3995100" cy="1948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34" name="Google Shape;234;gede490e3ad_0_3865"/>
          <p:cNvSpPr txBox="1"/>
          <p:nvPr/>
        </p:nvSpPr>
        <p:spPr>
          <a:xfrm>
            <a:off x="6344975" y="1734763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para aprofundar o conhecimento sobre algo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5" name="Google Shape;235;gede490e3ad_0_3865"/>
          <p:cNvSpPr/>
          <p:nvPr/>
        </p:nvSpPr>
        <p:spPr>
          <a:xfrm>
            <a:off x="2707525" y="1553875"/>
            <a:ext cx="41598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6" name="Google Shape;236;gede490e3ad_0_3865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7" name="Google Shape;237;gede490e3ad_0_3865"/>
          <p:cNvSpPr txBox="1"/>
          <p:nvPr/>
        </p:nvSpPr>
        <p:spPr>
          <a:xfrm>
            <a:off x="317875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1000" y="3681625"/>
            <a:ext cx="4159800" cy="27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os conceitos e etapas do processo de abertura de dados públicos e</a:t>
            </a:r>
            <a:endParaRPr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 Portal de Dados Abertos de MG (PdA).</a:t>
            </a:r>
            <a:endParaRPr sz="240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Plano de Ação para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279133"/>
            <a:ext cx="7048500" cy="2076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25" y="2021708"/>
            <a:ext cx="6972300" cy="2257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487" y="802066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>
                <a:solidFill>
                  <a:srgbClr val="172B4D"/>
                </a:solidFill>
              </a:rPr>
              <a:t>  </a:t>
            </a:r>
            <a:r>
              <a:rPr lang="pt-BR" sz="2200" b="1">
                <a:solidFill>
                  <a:schemeClr val="dk1"/>
                </a:solidFill>
              </a:rPr>
              <a:t>  § 3º </a:t>
            </a:r>
            <a:r>
              <a:rPr lang="pt-BR" sz="2200" b="1">
                <a:solidFill>
                  <a:srgbClr val="172B4D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Os sítios </a:t>
            </a:r>
            <a:r>
              <a:rPr lang="pt-BR" sz="2200">
                <a:solidFill>
                  <a:srgbClr val="172B4D"/>
                </a:solidFill>
              </a:rPr>
              <a:t>[</a:t>
            </a:r>
            <a:r>
              <a:rPr lang="pt-BR" sz="2200"/>
              <a:t>oficiais de governo</a:t>
            </a:r>
            <a:r>
              <a:rPr lang="pt-BR" sz="2200">
                <a:solidFill>
                  <a:srgbClr val="172B4D"/>
                </a:solidFill>
              </a:rPr>
              <a:t>] </a:t>
            </a:r>
            <a:r>
              <a:rPr lang="pt-BR" sz="2200">
                <a:solidFill>
                  <a:schemeClr val="dk1"/>
                </a:solidFill>
              </a:rPr>
              <a:t>deverão atender aos requisitos (dentre outros):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rgbClr val="172B4D"/>
                </a:solidFill>
              </a:rPr>
              <a:t>       </a:t>
            </a:r>
            <a:r>
              <a:rPr lang="pt-BR" sz="220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>
                <a:solidFill>
                  <a:schemeClr val="dk1"/>
                </a:solidFill>
              </a:rPr>
              <a:t>inclusive abertos e não proprietários,</a:t>
            </a:r>
            <a:r>
              <a:rPr lang="pt-BR" sz="220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rt. 8º - 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É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dever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independentemente de requerimentos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, a divulgação (..) de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informações de interesse coletivo ou geral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por eles produzidas ou custodiadas.</a:t>
            </a:r>
            <a:r>
              <a:rPr lang="pt-BR" sz="220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7244100" y="3009100"/>
            <a:ext cx="48153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</a:t>
            </a:r>
            <a:r>
              <a:rPr lang="pt-BR" sz="2400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apps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digitais desenvolvidas pela sociedade.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http://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dados.recife.pe.gov.br/apps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lvl="0" algn="ctr"/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https://www.coronavirus-mg.com.br/</a:t>
            </a: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</a:t>
            </a:r>
            <a:r>
              <a:rPr lang="pt-BR" sz="2800" dirty="0" smtClean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”</a:t>
            </a:r>
            <a:endParaRPr sz="2800" dirty="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-137775" y="1984875"/>
            <a:ext cx="5064900" cy="29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42719B"/>
                </a:solidFill>
              </a:rPr>
              <a:t>Q</a:t>
            </a:r>
            <a:r>
              <a:rPr lang="pt-BR" sz="2900" b="1">
                <a:solidFill>
                  <a:srgbClr val="42719B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ualidade</a:t>
            </a:r>
            <a:endParaRPr sz="2900">
              <a:solidFill>
                <a:srgbClr val="42719B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Grau em que um conjunto de características inerentes de um objeto atende a sua  especificação.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4" y="1874250"/>
            <a:ext cx="6688076" cy="377602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172B4D">
                <a:alpha val="9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2740</Words>
  <Application>Microsoft Office PowerPoint</Application>
  <PresentationFormat>Widescreen</PresentationFormat>
  <Paragraphs>407</Paragraphs>
  <Slides>32</Slides>
  <Notes>31</Notes>
  <HiddenSlides>3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Comic Sans MS</vt:lpstr>
      <vt:lpstr>Arial Narrow</vt:lpstr>
      <vt:lpstr>Roboto</vt:lpstr>
      <vt:lpstr>Montserrat Black</vt:lpstr>
      <vt:lpstr>Arial</vt:lpstr>
      <vt:lpstr>Calibri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Apresentação do PowerPoint</vt:lpstr>
      <vt:lpstr>Próximas etapas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22</cp:revision>
  <dcterms:created xsi:type="dcterms:W3CDTF">2020-01-13T13:33:21Z</dcterms:created>
  <dcterms:modified xsi:type="dcterms:W3CDTF">2022-02-15T18:44:31Z</dcterms:modified>
</cp:coreProperties>
</file>